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Lst>
  <p:sldSz cx="9144000" cy="5143500" type="screen16x9"/>
  <p:notesSz cx="6858000" cy="9144000"/>
  <p:defaultText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A40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12" autoAdjust="0"/>
    <p:restoredTop sz="86391" autoAdjust="0"/>
  </p:normalViewPr>
  <p:slideViewPr>
    <p:cSldViewPr>
      <p:cViewPr varScale="1">
        <p:scale>
          <a:sx n="119" d="100"/>
          <a:sy n="119" d="100"/>
        </p:scale>
        <p:origin x="840" y="102"/>
      </p:cViewPr>
      <p:guideLst>
        <p:guide orient="horz" pos="1620"/>
        <p:guide pos="2880"/>
      </p:guideLst>
    </p:cSldViewPr>
  </p:slideViewPr>
  <p:outlineViewPr>
    <p:cViewPr>
      <p:scale>
        <a:sx n="33" d="100"/>
        <a:sy n="33" d="100"/>
      </p:scale>
      <p:origin x="0" y="-25428"/>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294" y="1600425"/>
            <a:ext cx="7772400" cy="1102519"/>
          </a:xfrm>
          <a:prstGeom prst="rect">
            <a:avLst/>
          </a:prstGeom>
        </p:spPr>
        <p:txBody>
          <a:bodyPr lIns="91426" tIns="45712" rIns="91426" bIns="45712"/>
          <a:lstStyle/>
          <a:p>
            <a:r>
              <a:rPr lang="en-US" dirty="0"/>
              <a:t>Click to edit Master title style</a:t>
            </a:r>
          </a:p>
        </p:txBody>
      </p:sp>
      <p:sp>
        <p:nvSpPr>
          <p:cNvPr id="3" name="Subtitle 2"/>
          <p:cNvSpPr>
            <a:spLocks noGrp="1"/>
          </p:cNvSpPr>
          <p:nvPr>
            <p:ph type="subTitle" idx="1"/>
          </p:nvPr>
        </p:nvSpPr>
        <p:spPr>
          <a:xfrm>
            <a:off x="1371183" y="2857434"/>
            <a:ext cx="6400800" cy="131445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9507" y="1257605"/>
            <a:ext cx="8229600" cy="857250"/>
          </a:xfrm>
          <a:prstGeom prst="rect">
            <a:avLst/>
          </a:prstGeom>
        </p:spPr>
        <p:txBody>
          <a:bodyPr lIns="91426" tIns="45712" rIns="91426" bIns="45712"/>
          <a:lstStyle/>
          <a:p>
            <a:r>
              <a:rPr lang="en-US" dirty="0"/>
              <a:t>Click to edit Master title style</a:t>
            </a:r>
          </a:p>
        </p:txBody>
      </p:sp>
      <p:sp>
        <p:nvSpPr>
          <p:cNvPr id="3" name="Content Placeholder 2"/>
          <p:cNvSpPr>
            <a:spLocks noGrp="1"/>
          </p:cNvSpPr>
          <p:nvPr>
            <p:ph idx="1"/>
          </p:nvPr>
        </p:nvSpPr>
        <p:spPr>
          <a:xfrm>
            <a:off x="399507" y="2286066"/>
            <a:ext cx="8229600" cy="251401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4" y="3305176"/>
            <a:ext cx="7772400" cy="1021556"/>
          </a:xfrm>
          <a:prstGeom prst="rect">
            <a:avLst/>
          </a:prstGeom>
        </p:spPr>
        <p:txBody>
          <a:bodyPr lIns="91426" tIns="45712" rIns="91426" bIns="45712"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4" y="2180035"/>
            <a:ext cx="7772400" cy="112514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4767263"/>
            <a:ext cx="2133600" cy="273844"/>
          </a:xfrm>
          <a:prstGeom prst="rect">
            <a:avLst/>
          </a:prstGeom>
        </p:spPr>
        <p:txBody>
          <a:bodyPr lIns="91426" tIns="45712" rIns="91426" bIns="45712"/>
          <a:lstStyle/>
          <a:p>
            <a:fld id="{1D8BD707-D9CF-40AE-B4C6-C98DA3205C09}" type="datetimeFigureOut">
              <a:rPr lang="en-US" smtClean="0"/>
              <a:pPr/>
              <a:t>5/9/2019</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lIns="91426" tIns="45712" rIns="91426" bIns="45712"/>
          <a:lstStyle/>
          <a:p>
            <a:endParaRPr lang="en-US" dirty="0"/>
          </a:p>
        </p:txBody>
      </p:sp>
      <p:sp>
        <p:nvSpPr>
          <p:cNvPr id="6" name="Slide Number Placeholder 5"/>
          <p:cNvSpPr>
            <a:spLocks noGrp="1"/>
          </p:cNvSpPr>
          <p:nvPr>
            <p:ph type="sldNum" sz="quarter" idx="12"/>
          </p:nvPr>
        </p:nvSpPr>
        <p:spPr>
          <a:xfrm>
            <a:off x="6553200" y="4767263"/>
            <a:ext cx="2133600" cy="273844"/>
          </a:xfrm>
          <a:prstGeom prst="rect">
            <a:avLst/>
          </a:prstGeom>
        </p:spPr>
        <p:txBody>
          <a:bodyPr lIns="91426" tIns="45712" rIns="91426" bIns="45712"/>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9507" y="1543289"/>
            <a:ext cx="8229600" cy="571566"/>
          </a:xfrm>
          <a:prstGeom prst="rect">
            <a:avLst/>
          </a:prstGeom>
        </p:spPr>
        <p:txBody>
          <a:bodyPr lIns="91426" tIns="45712" rIns="91426" bIns="45712"/>
          <a:lstStyle>
            <a:lvl1pPr>
              <a:defRPr sz="3300"/>
            </a:lvl1pPr>
          </a:lstStyle>
          <a:p>
            <a:r>
              <a:rPr lang="en-US" dirty="0"/>
              <a:t>Click to edit Master title style</a:t>
            </a:r>
          </a:p>
        </p:txBody>
      </p:sp>
      <p:sp>
        <p:nvSpPr>
          <p:cNvPr id="3" name="Content Placeholder 2"/>
          <p:cNvSpPr>
            <a:spLocks noGrp="1"/>
          </p:cNvSpPr>
          <p:nvPr>
            <p:ph sz="half" idx="1"/>
          </p:nvPr>
        </p:nvSpPr>
        <p:spPr>
          <a:xfrm>
            <a:off x="399507" y="2114656"/>
            <a:ext cx="4038600" cy="283399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572000" y="2114656"/>
            <a:ext cx="4038600" cy="283399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6664" y="1543288"/>
            <a:ext cx="8229600" cy="399957"/>
          </a:xfrm>
          <a:prstGeom prst="rect">
            <a:avLst/>
          </a:prstGeom>
        </p:spPr>
        <p:txBody>
          <a:bodyPr lIns="91426" tIns="45712" rIns="91426" bIns="45712"/>
          <a:lstStyle>
            <a:lvl1pPr>
              <a:defRPr sz="3000"/>
            </a:lvl1pPr>
          </a:lstStyle>
          <a:p>
            <a:r>
              <a:rPr lang="en-US" dirty="0"/>
              <a:t>Click to edit Master title style</a:t>
            </a:r>
          </a:p>
        </p:txBody>
      </p:sp>
      <p:sp>
        <p:nvSpPr>
          <p:cNvPr id="3" name="Text Placeholder 2"/>
          <p:cNvSpPr>
            <a:spLocks noGrp="1"/>
          </p:cNvSpPr>
          <p:nvPr>
            <p:ph type="body" idx="1"/>
          </p:nvPr>
        </p:nvSpPr>
        <p:spPr>
          <a:xfrm>
            <a:off x="456664" y="2057519"/>
            <a:ext cx="4040188" cy="394120"/>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6664" y="2537340"/>
            <a:ext cx="4040188" cy="24341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4490" y="2057519"/>
            <a:ext cx="4041775" cy="394120"/>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4490" y="2537340"/>
            <a:ext cx="4041775" cy="24341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6664" y="1600425"/>
            <a:ext cx="8229600" cy="857250"/>
          </a:xfrm>
          <a:prstGeom prst="rect">
            <a:avLst/>
          </a:prstGeom>
        </p:spPr>
        <p:txBody>
          <a:bodyPr lIns="91426" tIns="45712" rIns="91426" bIns="45712"/>
          <a:lstStyle/>
          <a:p>
            <a:r>
              <a:rPr lang="en-US" dirty="0"/>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99507" y="1486152"/>
            <a:ext cx="3008313" cy="539007"/>
          </a:xfrm>
          <a:prstGeom prst="rect">
            <a:avLst/>
          </a:prstGeom>
        </p:spPr>
        <p:txBody>
          <a:bodyPr lIns="91426" tIns="45712" rIns="91426" bIns="45712" anchor="b"/>
          <a:lstStyle>
            <a:lvl1pPr algn="l">
              <a:defRPr sz="1800" b="1"/>
            </a:lvl1pPr>
          </a:lstStyle>
          <a:p>
            <a:r>
              <a:rPr lang="en-US"/>
              <a:t>Click to edit Master title style</a:t>
            </a:r>
          </a:p>
        </p:txBody>
      </p:sp>
      <p:sp>
        <p:nvSpPr>
          <p:cNvPr id="3" name="Content Placeholder 2"/>
          <p:cNvSpPr>
            <a:spLocks noGrp="1"/>
          </p:cNvSpPr>
          <p:nvPr>
            <p:ph idx="1"/>
          </p:nvPr>
        </p:nvSpPr>
        <p:spPr>
          <a:xfrm>
            <a:off x="3428851" y="1486152"/>
            <a:ext cx="5372799" cy="3313932"/>
          </a:xfrm>
        </p:spPr>
        <p:txBody>
          <a:bodyPr/>
          <a:lstStyle>
            <a:lvl1pPr>
              <a:defRPr sz="2400"/>
            </a:lvl1pPr>
            <a:lvl2pPr>
              <a:defRPr sz="2100"/>
            </a:lvl2pPr>
            <a:lvl3pPr>
              <a:defRPr sz="1800"/>
            </a:lvl3pPr>
            <a:lvl4pPr>
              <a:defRPr sz="15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399507" y="2025162"/>
            <a:ext cx="3008313" cy="2774923"/>
          </a:xfrm>
        </p:spPr>
        <p:txBody>
          <a:bodyPr>
            <a:normAutofit/>
          </a:bodyPr>
          <a:lstStyle>
            <a:lvl1pPr marL="0" indent="0">
              <a:buNone/>
              <a:defRPr sz="12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dirty="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28238" y="4342990"/>
            <a:ext cx="6973208" cy="330619"/>
          </a:xfrm>
          <a:prstGeom prst="rect">
            <a:avLst/>
          </a:prstGeom>
        </p:spPr>
        <p:txBody>
          <a:bodyPr lIns="91426" tIns="45712" rIns="91426" bIns="45712"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028238" y="1543288"/>
            <a:ext cx="6973208" cy="2799702"/>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en-US" dirty="0"/>
          </a:p>
        </p:txBody>
      </p:sp>
      <p:sp>
        <p:nvSpPr>
          <p:cNvPr id="4" name="Text Placeholder 3"/>
          <p:cNvSpPr>
            <a:spLocks noGrp="1"/>
          </p:cNvSpPr>
          <p:nvPr>
            <p:ph type="body" sz="half" idx="2"/>
          </p:nvPr>
        </p:nvSpPr>
        <p:spPr>
          <a:xfrm>
            <a:off x="1028238" y="4671957"/>
            <a:ext cx="6973208" cy="299538"/>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dirty="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6664" y="1600425"/>
            <a:ext cx="8230671" cy="571566"/>
          </a:xfrm>
          <a:prstGeom prst="rect">
            <a:avLst/>
          </a:prstGeom>
        </p:spPr>
        <p:txBody>
          <a:bodyPr lIns="91426" tIns="45712" rIns="91426" bIns="45712"/>
          <a:lstStyle>
            <a:lvl1pPr>
              <a:defRPr sz="3600"/>
            </a:lvl1pPr>
          </a:lstStyle>
          <a:p>
            <a:r>
              <a:rPr lang="en-US" dirty="0"/>
              <a:t>Click to edit Master title style</a:t>
            </a:r>
          </a:p>
        </p:txBody>
      </p:sp>
      <p:sp>
        <p:nvSpPr>
          <p:cNvPr id="3" name="Vertical Text Placeholder 2"/>
          <p:cNvSpPr>
            <a:spLocks noGrp="1"/>
          </p:cNvSpPr>
          <p:nvPr>
            <p:ph type="body" orient="vert" idx="1"/>
          </p:nvPr>
        </p:nvSpPr>
        <p:spPr>
          <a:xfrm>
            <a:off x="456664" y="2171792"/>
            <a:ext cx="8229600" cy="2799702"/>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a:prstGeom prst="rect">
            <a:avLst/>
          </a:prstGeom>
        </p:spPr>
        <p:txBody>
          <a:bodyPr vert="eaVert" lIns="91426" tIns="45712" rIns="91426" bIns="45712"/>
          <a:lstStyle/>
          <a:p>
            <a:r>
              <a:rPr lang="en-US"/>
              <a:t>Click to edit Master title style</a:t>
            </a:r>
          </a:p>
        </p:txBody>
      </p:sp>
      <p:sp>
        <p:nvSpPr>
          <p:cNvPr id="3" name="Vertical Text Placeholder 2"/>
          <p:cNvSpPr>
            <a:spLocks noGrp="1"/>
          </p:cNvSpPr>
          <p:nvPr>
            <p:ph type="body" orient="vert" idx="1"/>
          </p:nvPr>
        </p:nvSpPr>
        <p:spPr>
          <a:xfrm>
            <a:off x="457201"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lIns="91426" tIns="45712" rIns="91426" bIns="45712"/>
          <a:lstStyle/>
          <a:p>
            <a:fld id="{1D8BD707-D9CF-40AE-B4C6-C98DA3205C09}" type="datetimeFigureOut">
              <a:rPr lang="en-US" smtClean="0"/>
              <a:pPr/>
              <a:t>5/9/2019</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lIns="91426" tIns="45712" rIns="91426" bIns="45712"/>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lIns="91426" tIns="45712" rIns="91426" bIns="45712"/>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6664" y="1543288"/>
            <a:ext cx="8229600" cy="2937062"/>
          </a:xfrm>
          <a:prstGeom prst="rect">
            <a:avLst/>
          </a:prstGeom>
        </p:spPr>
        <p:txBody>
          <a:bodyPr vert="horz" lIns="91426" tIns="45712" rIns="91426" bIns="4571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Unvan 3"/>
          <p:cNvSpPr txBox="1">
            <a:spLocks/>
          </p:cNvSpPr>
          <p:nvPr userDrawn="1"/>
        </p:nvSpPr>
        <p:spPr>
          <a:xfrm>
            <a:off x="6858297" y="971920"/>
            <a:ext cx="1835612" cy="198929"/>
          </a:xfrm>
          <a:prstGeom prst="rect">
            <a:avLst/>
          </a:prstGeom>
        </p:spPr>
        <p:txBody>
          <a:bodyPr lIns="91426" tIns="45712" rIns="91426" bIns="45712">
            <a:noAutofit/>
          </a:bodyPr>
          <a:lstStyle/>
          <a:p>
            <a:pPr marL="0" marR="0" lvl="0" indent="0" algn="ctr" defTabSz="914378" rtl="0" eaLnBrk="1" fontAlgn="auto" latinLnBrk="0" hangingPunct="1">
              <a:lnSpc>
                <a:spcPct val="100000"/>
              </a:lnSpc>
              <a:spcBef>
                <a:spcPct val="0"/>
              </a:spcBef>
              <a:spcAft>
                <a:spcPts val="0"/>
              </a:spcAft>
              <a:buClrTx/>
              <a:buSzTx/>
              <a:buFontTx/>
              <a:buNone/>
              <a:tabLst/>
              <a:defRPr/>
            </a:pPr>
            <a:r>
              <a:rPr kumimoji="0" lang="tr-TR" sz="700" b="1" i="0" u="none" strike="noStrike" kern="1200" cap="none" spc="0" normalizeH="0" baseline="0" noProof="0" dirty="0">
                <a:ln>
                  <a:noFill/>
                </a:ln>
                <a:solidFill>
                  <a:schemeClr val="tx1"/>
                </a:solidFill>
                <a:effectLst/>
                <a:uLnTx/>
                <a:uFillTx/>
                <a:latin typeface="+mn-lt"/>
                <a:ea typeface="+mj-ea"/>
                <a:cs typeface="+mj-cs"/>
              </a:rPr>
              <a:t>ProSocial Values</a:t>
            </a:r>
            <a:br>
              <a:rPr kumimoji="0" lang="tr-TR" sz="700" b="1" i="0" u="none" strike="noStrike" kern="1200" cap="none" spc="0" normalizeH="0" baseline="0" noProof="0" dirty="0">
                <a:ln>
                  <a:noFill/>
                </a:ln>
                <a:solidFill>
                  <a:schemeClr val="tx1"/>
                </a:solidFill>
                <a:effectLst/>
                <a:uLnTx/>
                <a:uFillTx/>
                <a:latin typeface="+mn-lt"/>
                <a:ea typeface="+mj-ea"/>
                <a:cs typeface="+mj-cs"/>
              </a:rPr>
            </a:br>
            <a:r>
              <a:rPr kumimoji="0" lang="tr-TR" sz="700" b="0" i="0" u="none" strike="noStrike" kern="1200" cap="none" spc="0" normalizeH="0" baseline="0" noProof="0" dirty="0">
                <a:ln>
                  <a:noFill/>
                </a:ln>
                <a:solidFill>
                  <a:schemeClr val="tx1"/>
                </a:solidFill>
                <a:effectLst/>
                <a:uLnTx/>
                <a:uFillTx/>
                <a:latin typeface="+mn-lt"/>
                <a:ea typeface="+mj-ea"/>
                <a:cs typeface="+mj-cs"/>
              </a:rPr>
              <a:t>2017–1–IT02–KA201-036860</a:t>
            </a:r>
          </a:p>
        </p:txBody>
      </p:sp>
      <p:pic>
        <p:nvPicPr>
          <p:cNvPr id="9" name="Picture 8" descr="LogoPSVmedium"/>
          <p:cNvPicPr>
            <a:picLocks noChangeAspect="1"/>
          </p:cNvPicPr>
          <p:nvPr userDrawn="1"/>
        </p:nvPicPr>
        <p:blipFill>
          <a:blip r:embed="rId13" cstate="print"/>
          <a:stretch>
            <a:fillRect/>
          </a:stretch>
        </p:blipFill>
        <p:spPr>
          <a:xfrm>
            <a:off x="7372714" y="114869"/>
            <a:ext cx="877785" cy="857052"/>
          </a:xfrm>
          <a:prstGeom prst="rect">
            <a:avLst/>
          </a:prstGeom>
        </p:spPr>
      </p:pic>
      <p:pic>
        <p:nvPicPr>
          <p:cNvPr id="10" name="Picture 9" descr="SMALL_eu_flag_co_funded_pos_[rgb]_right"/>
          <p:cNvPicPr>
            <a:picLocks noChangeAspect="1"/>
          </p:cNvPicPr>
          <p:nvPr userDrawn="1"/>
        </p:nvPicPr>
        <p:blipFill>
          <a:blip r:embed="rId14" cstate="print"/>
          <a:stretch>
            <a:fillRect/>
          </a:stretch>
        </p:blipFill>
        <p:spPr>
          <a:xfrm>
            <a:off x="399507" y="4742947"/>
            <a:ext cx="1150469" cy="327013"/>
          </a:xfrm>
          <a:prstGeom prst="rect">
            <a:avLst/>
          </a:prstGeom>
        </p:spPr>
      </p:pic>
      <p:pic>
        <p:nvPicPr>
          <p:cNvPr id="13" name="Picture 12" descr="5_Educonference_logo2.jpg"/>
          <p:cNvPicPr>
            <a:picLocks noChangeAspect="1"/>
          </p:cNvPicPr>
          <p:nvPr userDrawn="1"/>
        </p:nvPicPr>
        <p:blipFill>
          <a:blip r:embed="rId15" cstate="print"/>
          <a:stretch>
            <a:fillRect/>
          </a:stretch>
        </p:blipFill>
        <p:spPr>
          <a:xfrm>
            <a:off x="3257379" y="114869"/>
            <a:ext cx="2343455" cy="1168461"/>
          </a:xfrm>
          <a:prstGeom prst="rect">
            <a:avLst/>
          </a:prstGeom>
        </p:spPr>
      </p:pic>
      <p:pic>
        <p:nvPicPr>
          <p:cNvPr id="1026" name="Picture 2" descr="F:\LAPTOP ACER FILES\D DISK\ASOCIJACIJA INOVATIVNI NASTAVNICI\KONFERENCIJA\KONFERENCIJA 2019\REKLAMNI MATERIJALI\LOGO\logo-Erasmus-Indire.jpg"/>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274521" y="181183"/>
            <a:ext cx="2152267" cy="563189"/>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3.xml"/><Relationship Id="rId5" Type="http://schemas.openxmlformats.org/officeDocument/2006/relationships/image" Target="../media/image16.jpe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 Id="rId5" Type="http://schemas.openxmlformats.org/officeDocument/2006/relationships/image" Target="../media/image20.jpeg"/><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5.xml"/><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5.xml"/><Relationship Id="rId5" Type="http://schemas.openxmlformats.org/officeDocument/2006/relationships/image" Target="../media/image27.jpeg"/><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34.jpeg"/><Relationship Id="rId1" Type="http://schemas.openxmlformats.org/officeDocument/2006/relationships/slideLayout" Target="../slideLayouts/slideLayout4.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FBECA74-040A-4CA3-A828-FFF542E8DD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841733"/>
            <a:ext cx="2430995" cy="1435806"/>
          </a:xfrm>
          <a:prstGeom prst="rect">
            <a:avLst/>
          </a:prstGeom>
        </p:spPr>
      </p:pic>
      <p:sp>
        <p:nvSpPr>
          <p:cNvPr id="2" name="Title 1"/>
          <p:cNvSpPr>
            <a:spLocks noGrp="1"/>
          </p:cNvSpPr>
          <p:nvPr>
            <p:ph type="ctrTitle"/>
          </p:nvPr>
        </p:nvSpPr>
        <p:spPr>
          <a:xfrm>
            <a:off x="685383" y="1486508"/>
            <a:ext cx="7772400" cy="914188"/>
          </a:xfrm>
        </p:spPr>
        <p:txBody>
          <a:bodyPr/>
          <a:lstStyle/>
          <a:p>
            <a:r>
              <a:rPr lang="mk-MK" b="1" dirty="0">
                <a:solidFill>
                  <a:srgbClr val="FF0000"/>
                </a:solidFill>
                <a:effectLst>
                  <a:outerShdw blurRad="38100" dist="38100" dir="2700000" algn="tl">
                    <a:srgbClr val="000000">
                      <a:alpha val="43137"/>
                    </a:srgbClr>
                  </a:outerShdw>
                </a:effectLst>
              </a:rPr>
              <a:t>„И ние сме тука“</a:t>
            </a:r>
            <a:endParaRPr lang="en-US" b="1" dirty="0">
              <a:solidFill>
                <a:srgbClr val="FF0000"/>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371183" y="2599358"/>
            <a:ext cx="6400800" cy="1199872"/>
          </a:xfrm>
        </p:spPr>
        <p:txBody>
          <a:bodyPr/>
          <a:lstStyle/>
          <a:p>
            <a:r>
              <a:rPr lang="mk-MK" b="1" dirty="0">
                <a:solidFill>
                  <a:schemeClr val="tx1"/>
                </a:solidFill>
              </a:rPr>
              <a:t>- </a:t>
            </a:r>
            <a:r>
              <a:rPr lang="mk-MK" b="1" dirty="0" err="1">
                <a:solidFill>
                  <a:schemeClr val="tx1"/>
                </a:solidFill>
              </a:rPr>
              <a:t>Попреченоста</a:t>
            </a:r>
            <a:r>
              <a:rPr lang="mk-MK" b="1" dirty="0">
                <a:solidFill>
                  <a:schemeClr val="tx1"/>
                </a:solidFill>
              </a:rPr>
              <a:t> е прашање на перцепција -</a:t>
            </a:r>
            <a:endParaRPr lang="en-US" b="1" dirty="0">
              <a:solidFill>
                <a:schemeClr val="tx1"/>
              </a:solidFill>
            </a:endParaRPr>
          </a:p>
        </p:txBody>
      </p:sp>
      <p:sp>
        <p:nvSpPr>
          <p:cNvPr id="4" name="Metin kutusu 13"/>
          <p:cNvSpPr txBox="1"/>
          <p:nvPr/>
        </p:nvSpPr>
        <p:spPr>
          <a:xfrm>
            <a:off x="85825" y="4706285"/>
            <a:ext cx="8946382" cy="322347"/>
          </a:xfrm>
          <a:prstGeom prst="rect">
            <a:avLst/>
          </a:prstGeom>
          <a:noFill/>
        </p:spPr>
        <p:txBody>
          <a:bodyPr wrap="square" lIns="68571" tIns="34285" rIns="68571" bIns="34285" rtlCol="0">
            <a:spAutoFit/>
          </a:bodyPr>
          <a:lstStyle/>
          <a:p>
            <a:pPr algn="ctr"/>
            <a:r>
              <a:rPr sz="800" dirty="0"/>
              <a:t>The information and views set out in this document are those of the author(s) and do not necessarily reflect the official opinion of the European Union. Neither the European Union institutions and bodies nor any person acting on their behalf may be held responsible for the use which may be made of the information contained therein.</a:t>
            </a:r>
          </a:p>
        </p:txBody>
      </p:sp>
      <p:grpSp>
        <p:nvGrpSpPr>
          <p:cNvPr id="6" name="Group 5"/>
          <p:cNvGrpSpPr/>
          <p:nvPr/>
        </p:nvGrpSpPr>
        <p:grpSpPr>
          <a:xfrm>
            <a:off x="1958845" y="4098095"/>
            <a:ext cx="5471026" cy="633998"/>
            <a:chOff x="2611453" y="5465391"/>
            <a:chExt cx="7293752" cy="845527"/>
          </a:xfrm>
        </p:grpSpPr>
        <p:pic>
          <p:nvPicPr>
            <p:cNvPr id="2050" name="Picture 2" descr="F:\LAPTOP ACER FILES\D DISK\ASOCIJACIJA INOVATIVNI NASTAVNICI\KONFERENCIJA\KONFERENCIJA 2019\REKLAMNI MATERIJALI\LOGO\Logoa partneri\Logo EuropoleHQ.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11453" y="5700907"/>
              <a:ext cx="1233734" cy="37449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F:\LAPTOP ACER FILES\D DISK\ASOCIJACIJA INOVATIVNI NASTAVNICI\KONFERENCIJA\KONFERENCIJA 2019\REKLAMNI MATERIJALI\LOGO\Logoa partneri\Uşak Mem Logo Orijina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90206" y="5570300"/>
              <a:ext cx="639656" cy="63570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LAPTOP ACER FILES\D DISK\ASOCIJACIJA INOVATIVNI NASTAVNICI\KONFERENCIJA\KONFERENCIJA 2019\REKLAMNI MATERIJALI\LOGO\Logoa partneri\TRU_ENG_Logo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80805" y="5538856"/>
              <a:ext cx="698597" cy="698597"/>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F:\LAPTOP ACER FILES\D DISK\ASOCIJACIJA INOVATIVNI NASTAVNICI\KONFERENCIJA\KONFERENCIJA 2019\REKLAMNI MATERIJALI\LOGO\Logoa partneri\SvietimoCentras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39627" y="5465391"/>
              <a:ext cx="976009" cy="84552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F:\LAPTOP ACER FILES\D DISK\ASOCIJACIJA INOVATIVNI NASTAVNICI\KONFERENCIJA\KONFERENCIJA 2019\REKLAMNI MATERIJALI\LOGO\Logoa partneri\logo_jcyl_educacion_big.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66807" y="5599026"/>
              <a:ext cx="1257830" cy="578256"/>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F:\LAPTOP ACER FILES\D DISK\ASOCIJACIJA INOVATIVNI NASTAVNICI\KONFERENCIJA\KONFERENCIJA 2019\REKLAMNI MATERIJALI\LOGO\Logoa partneri\Logo_friends.ep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46962" y="5546899"/>
              <a:ext cx="658243" cy="682510"/>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Content Placeholder 4">
            <a:extLst>
              <a:ext uri="{FF2B5EF4-FFF2-40B4-BE49-F238E27FC236}">
                <a16:creationId xmlns:a16="http://schemas.microsoft.com/office/drawing/2014/main" id="{AAA342CF-9427-49DB-A5DA-F04C08F7FFF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81235" y="1887287"/>
            <a:ext cx="2381496" cy="7588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42950"/>
            <a:ext cx="2362200" cy="457200"/>
          </a:xfrm>
        </p:spPr>
        <p:txBody>
          <a:bodyPr/>
          <a:lstStyle/>
          <a:p>
            <a:r>
              <a:rPr lang="mk-MK" sz="3200" b="1" dirty="0">
                <a:solidFill>
                  <a:schemeClr val="accent6">
                    <a:lumMod val="75000"/>
                  </a:schemeClr>
                </a:solidFill>
                <a:effectLst>
                  <a:outerShdw blurRad="38100" dist="38100" dir="2700000" algn="tl">
                    <a:srgbClr val="000000">
                      <a:alpha val="43137"/>
                    </a:srgbClr>
                  </a:outerShdw>
                </a:effectLst>
              </a:rPr>
              <a:t>Активности:</a:t>
            </a:r>
            <a:endParaRPr lang="en-US" sz="3200" b="1" dirty="0">
              <a:solidFill>
                <a:schemeClr val="accent6">
                  <a:lumMod val="75000"/>
                </a:schemeClr>
              </a:solidFill>
              <a:effectLst>
                <a:outerShdw blurRad="38100" dist="38100" dir="2700000" algn="tl">
                  <a:srgbClr val="000000">
                    <a:alpha val="43137"/>
                  </a:srgbClr>
                </a:outerShdw>
              </a:effectLst>
            </a:endParaRPr>
          </a:p>
        </p:txBody>
      </p:sp>
      <p:sp>
        <p:nvSpPr>
          <p:cNvPr id="8" name="Content Placeholder 7">
            <a:extLst>
              <a:ext uri="{FF2B5EF4-FFF2-40B4-BE49-F238E27FC236}">
                <a16:creationId xmlns:a16="http://schemas.microsoft.com/office/drawing/2014/main" id="{99CAA1EF-6AA9-4CA6-8051-892DA62D18F5}"/>
              </a:ext>
            </a:extLst>
          </p:cNvPr>
          <p:cNvSpPr>
            <a:spLocks noGrp="1"/>
          </p:cNvSpPr>
          <p:nvPr>
            <p:ph idx="1"/>
          </p:nvPr>
        </p:nvSpPr>
        <p:spPr>
          <a:xfrm>
            <a:off x="304801" y="1276351"/>
            <a:ext cx="8534399" cy="3505200"/>
          </a:xfrm>
        </p:spPr>
        <p:txBody>
          <a:bodyPr>
            <a:normAutofit fontScale="85000" lnSpcReduction="20000"/>
          </a:bodyPr>
          <a:lstStyle/>
          <a:p>
            <a:pPr>
              <a:buFont typeface="Wingdings" panose="05000000000000000000" pitchFamily="2" charset="2"/>
              <a:buChar char="q"/>
            </a:pPr>
            <a:r>
              <a:rPr lang="mk-MK" sz="2000" dirty="0"/>
              <a:t>Работилници со дечиња од предучилишна возраст;</a:t>
            </a:r>
          </a:p>
          <a:p>
            <a:pPr>
              <a:buFont typeface="Wingdings" panose="05000000000000000000" pitchFamily="2" charset="2"/>
              <a:buChar char="q"/>
            </a:pPr>
            <a:r>
              <a:rPr lang="mk-MK" sz="2000" dirty="0"/>
              <a:t>Работилници со ученици од одделенска настава;</a:t>
            </a:r>
          </a:p>
          <a:p>
            <a:pPr>
              <a:buFont typeface="Wingdings" panose="05000000000000000000" pitchFamily="2" charset="2"/>
              <a:buChar char="q"/>
            </a:pPr>
            <a:r>
              <a:rPr lang="mk-MK" sz="2000" dirty="0"/>
              <a:t>Работилници со ученици од предметна настава;</a:t>
            </a:r>
          </a:p>
          <a:p>
            <a:pPr>
              <a:buFont typeface="Wingdings" panose="05000000000000000000" pitchFamily="2" charset="2"/>
              <a:buChar char="q"/>
            </a:pPr>
            <a:r>
              <a:rPr lang="mk-MK" sz="2000" dirty="0"/>
              <a:t>Работилници со ученици од средно образование;</a:t>
            </a:r>
          </a:p>
          <a:p>
            <a:pPr>
              <a:buFont typeface="Wingdings" panose="05000000000000000000" pitchFamily="2" charset="2"/>
              <a:buChar char="q"/>
            </a:pPr>
            <a:r>
              <a:rPr lang="mk-MK" sz="2000" dirty="0"/>
              <a:t>Обука на наставници;</a:t>
            </a:r>
          </a:p>
          <a:p>
            <a:pPr>
              <a:buFont typeface="Wingdings" panose="05000000000000000000" pitchFamily="2" charset="2"/>
              <a:buChar char="q"/>
            </a:pPr>
            <a:r>
              <a:rPr lang="mk-MK" sz="2000" dirty="0"/>
              <a:t>Консултативни средби со Инклузивниот тим од ООУ „Климент Охридски“</a:t>
            </a:r>
          </a:p>
          <a:p>
            <a:pPr>
              <a:buFont typeface="Wingdings" panose="05000000000000000000" pitchFamily="2" charset="2"/>
              <a:buChar char="q"/>
            </a:pPr>
            <a:r>
              <a:rPr lang="mk-MK" sz="2000" dirty="0"/>
              <a:t>Чествување на 2 Април – Светски ден на лицата со аутизам.</a:t>
            </a:r>
          </a:p>
          <a:p>
            <a:pPr>
              <a:buFont typeface="Wingdings" panose="05000000000000000000" pitchFamily="2" charset="2"/>
              <a:buChar char="q"/>
            </a:pPr>
            <a:r>
              <a:rPr lang="mk-MK" sz="2000" dirty="0"/>
              <a:t>Учество во радио-емисија „Жешко столче“ – Радио „Пела“</a:t>
            </a:r>
          </a:p>
          <a:p>
            <a:pPr marL="0" indent="0">
              <a:buNone/>
            </a:pPr>
            <a:r>
              <a:rPr lang="mk-MK" sz="2400" b="1" dirty="0">
                <a:solidFill>
                  <a:schemeClr val="accent6">
                    <a:lumMod val="50000"/>
                  </a:schemeClr>
                </a:solidFill>
                <a:effectLst>
                  <a:outerShdw blurRad="38100" dist="38100" dir="2700000" algn="tl">
                    <a:srgbClr val="000000">
                      <a:alpha val="43137"/>
                    </a:srgbClr>
                  </a:outerShdw>
                </a:effectLst>
              </a:rPr>
              <a:t>Идни активности:</a:t>
            </a:r>
          </a:p>
          <a:p>
            <a:pPr>
              <a:buFont typeface="Courier New" panose="02070309020205020404" pitchFamily="49" charset="0"/>
              <a:buChar char="o"/>
            </a:pPr>
            <a:r>
              <a:rPr lang="mk-MK" sz="2000" dirty="0"/>
              <a:t>Обука на наставници од општина Кривогаштани и Крушево</a:t>
            </a:r>
          </a:p>
          <a:p>
            <a:pPr>
              <a:buFont typeface="Courier New" panose="02070309020205020404" pitchFamily="49" charset="0"/>
              <a:buChar char="o"/>
            </a:pPr>
            <a:r>
              <a:rPr lang="mk-MK" sz="2000" dirty="0"/>
              <a:t>Кампањи во Крушево и Кривогаштани</a:t>
            </a:r>
          </a:p>
          <a:p>
            <a:pPr>
              <a:buFont typeface="Courier New" panose="02070309020205020404" pitchFamily="49" charset="0"/>
              <a:buChar char="o"/>
            </a:pPr>
            <a:r>
              <a:rPr lang="mk-MK" sz="2000" dirty="0"/>
              <a:t>Брошури, бон тон и насоки за наставници и ученици – како да се однесуваат со лица со посебни потреби...</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BFA462-7E50-446D-BEB5-25D5A944A5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92711" y="1188243"/>
            <a:ext cx="1962149" cy="1471612"/>
          </a:xfrm>
          <a:prstGeom prst="rect">
            <a:avLst/>
          </a:prstGeom>
        </p:spPr>
      </p:pic>
      <p:sp>
        <p:nvSpPr>
          <p:cNvPr id="2" name="Title 1"/>
          <p:cNvSpPr>
            <a:spLocks noGrp="1"/>
          </p:cNvSpPr>
          <p:nvPr>
            <p:ph type="title"/>
          </p:nvPr>
        </p:nvSpPr>
        <p:spPr>
          <a:xfrm>
            <a:off x="1480585" y="1212323"/>
            <a:ext cx="7772400" cy="381000"/>
          </a:xfrm>
        </p:spPr>
        <p:txBody>
          <a:bodyPr/>
          <a:lstStyle/>
          <a:p>
            <a:r>
              <a:rPr lang="ru-RU" sz="2000" dirty="0">
                <a:solidFill>
                  <a:srgbClr val="FF0000"/>
                </a:solidFill>
                <a:effectLst>
                  <a:outerShdw blurRad="38100" dist="38100" dir="2700000" algn="tl">
                    <a:srgbClr val="000000">
                      <a:alpha val="43137"/>
                    </a:srgbClr>
                  </a:outerShdw>
                </a:effectLst>
              </a:rPr>
              <a:t>Работилници со дечиња од предучилишна возраст возраст</a:t>
            </a:r>
            <a:endParaRPr lang="en-US" sz="2000" dirty="0">
              <a:solidFill>
                <a:srgbClr val="FF0000"/>
              </a:solidFill>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4178537" y="1427889"/>
            <a:ext cx="4800600" cy="2971800"/>
          </a:xfrm>
        </p:spPr>
        <p:txBody>
          <a:bodyPr>
            <a:normAutofit/>
          </a:bodyPr>
          <a:lstStyle/>
          <a:p>
            <a:pPr marL="342900" indent="-342900">
              <a:buFont typeface="Wingdings" panose="05000000000000000000" pitchFamily="2" charset="2"/>
              <a:buChar char="q"/>
            </a:pPr>
            <a:r>
              <a:rPr lang="mk-MK" b="1" dirty="0">
                <a:solidFill>
                  <a:schemeClr val="tx1"/>
                </a:solidFill>
              </a:rPr>
              <a:t>Запознавање</a:t>
            </a:r>
          </a:p>
          <a:p>
            <a:pPr marL="342900" indent="-342900">
              <a:buFont typeface="Wingdings" panose="05000000000000000000" pitchFamily="2" charset="2"/>
              <a:buChar char="q"/>
            </a:pPr>
            <a:r>
              <a:rPr lang="mk-MK" b="1" dirty="0">
                <a:solidFill>
                  <a:schemeClr val="tx1"/>
                </a:solidFill>
              </a:rPr>
              <a:t>Играње игри</a:t>
            </a:r>
          </a:p>
          <a:p>
            <a:pPr marL="342900" indent="-342900">
              <a:buFont typeface="Wingdings" panose="05000000000000000000" pitchFamily="2" charset="2"/>
              <a:buChar char="q"/>
            </a:pPr>
            <a:r>
              <a:rPr lang="mk-MK" b="1" dirty="0">
                <a:solidFill>
                  <a:schemeClr val="tx1"/>
                </a:solidFill>
              </a:rPr>
              <a:t>Читање на приказната за Лена – девојчето во инвалидска количка</a:t>
            </a:r>
          </a:p>
          <a:p>
            <a:pPr marL="342900" indent="-342900">
              <a:buFont typeface="Wingdings" panose="05000000000000000000" pitchFamily="2" charset="2"/>
              <a:buChar char="q"/>
            </a:pPr>
            <a:r>
              <a:rPr lang="mk-MK" b="1" dirty="0">
                <a:solidFill>
                  <a:schemeClr val="tx1"/>
                </a:solidFill>
              </a:rPr>
              <a:t>Боење на боенки во кои се илустрирани дечиња во количка</a:t>
            </a:r>
          </a:p>
          <a:p>
            <a:pPr marL="342900" indent="-342900">
              <a:buFont typeface="Wingdings" panose="05000000000000000000" pitchFamily="2" charset="2"/>
              <a:buChar char="q"/>
            </a:pPr>
            <a:r>
              <a:rPr lang="mk-MK" b="1" dirty="0">
                <a:solidFill>
                  <a:schemeClr val="tx1"/>
                </a:solidFill>
              </a:rPr>
              <a:t>Цртање на цртежи во кои се претставува едно дружење со Лена.</a:t>
            </a:r>
            <a:endParaRPr lang="en-US" b="1" dirty="0">
              <a:solidFill>
                <a:schemeClr val="tx1"/>
              </a:solidFill>
            </a:endParaRPr>
          </a:p>
        </p:txBody>
      </p:sp>
      <p:pic>
        <p:nvPicPr>
          <p:cNvPr id="7" name="Picture 6">
            <a:extLst>
              <a:ext uri="{FF2B5EF4-FFF2-40B4-BE49-F238E27FC236}">
                <a16:creationId xmlns:a16="http://schemas.microsoft.com/office/drawing/2014/main" id="{CC2E936D-5F03-40A2-B48A-E37C6FC033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8553" y="1605494"/>
            <a:ext cx="2628899" cy="1971674"/>
          </a:xfrm>
          <a:prstGeom prst="rect">
            <a:avLst/>
          </a:prstGeom>
        </p:spPr>
      </p:pic>
      <p:pic>
        <p:nvPicPr>
          <p:cNvPr id="9" name="Picture 8">
            <a:extLst>
              <a:ext uri="{FF2B5EF4-FFF2-40B4-BE49-F238E27FC236}">
                <a16:creationId xmlns:a16="http://schemas.microsoft.com/office/drawing/2014/main" id="{4A57B362-F880-4F64-A4DC-65C6078383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09279" y="2613018"/>
            <a:ext cx="2768549" cy="2076412"/>
          </a:xfrm>
          <a:prstGeom prst="rect">
            <a:avLst/>
          </a:prstGeom>
        </p:spPr>
      </p:pic>
      <p:pic>
        <p:nvPicPr>
          <p:cNvPr id="11" name="Picture 10">
            <a:extLst>
              <a:ext uri="{FF2B5EF4-FFF2-40B4-BE49-F238E27FC236}">
                <a16:creationId xmlns:a16="http://schemas.microsoft.com/office/drawing/2014/main" id="{3522EC6A-18C5-4869-A9D3-241EA2E929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068475" y="3439942"/>
            <a:ext cx="1763938" cy="132295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46F6B3F-8F5B-4077-BCE8-9C193EDC02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863" y="2847305"/>
            <a:ext cx="2171334" cy="1628501"/>
          </a:xfrm>
          <a:prstGeom prst="rect">
            <a:avLst/>
          </a:prstGeom>
        </p:spPr>
      </p:pic>
      <p:sp>
        <p:nvSpPr>
          <p:cNvPr id="2" name="Title 1"/>
          <p:cNvSpPr>
            <a:spLocks noGrp="1"/>
          </p:cNvSpPr>
          <p:nvPr>
            <p:ph type="title"/>
          </p:nvPr>
        </p:nvSpPr>
        <p:spPr>
          <a:xfrm>
            <a:off x="399506" y="1244337"/>
            <a:ext cx="8229600" cy="571566"/>
          </a:xfrm>
        </p:spPr>
        <p:txBody>
          <a:bodyPr/>
          <a:lstStyle/>
          <a:p>
            <a:r>
              <a:rPr lang="mk-MK" sz="2800" b="1" dirty="0">
                <a:solidFill>
                  <a:srgbClr val="FF0000"/>
                </a:solidFill>
              </a:rPr>
              <a:t>Работилници со ученици од одделенска настава</a:t>
            </a:r>
            <a:endParaRPr lang="en-US" sz="2800" b="1" dirty="0">
              <a:solidFill>
                <a:srgbClr val="FF0000"/>
              </a:solidFill>
            </a:endParaRPr>
          </a:p>
        </p:txBody>
      </p:sp>
      <p:sp>
        <p:nvSpPr>
          <p:cNvPr id="4" name="Content Placeholder 3"/>
          <p:cNvSpPr>
            <a:spLocks noGrp="1"/>
          </p:cNvSpPr>
          <p:nvPr>
            <p:ph sz="half" idx="2"/>
          </p:nvPr>
        </p:nvSpPr>
        <p:spPr>
          <a:xfrm>
            <a:off x="4474387" y="1875892"/>
            <a:ext cx="4212413" cy="3060239"/>
          </a:xfrm>
        </p:spPr>
        <p:txBody>
          <a:bodyPr>
            <a:normAutofit fontScale="92500"/>
          </a:bodyPr>
          <a:lstStyle/>
          <a:p>
            <a:pPr algn="just">
              <a:buFont typeface="Wingdings" panose="05000000000000000000" pitchFamily="2" charset="2"/>
              <a:buChar char="q"/>
            </a:pPr>
            <a:r>
              <a:rPr lang="mk-MK" sz="1600" b="1" dirty="0"/>
              <a:t>Вклучени наставнички од ООУ „Климент Охридски“ кои работеа работилници со ученици од прво, трето и петто одделение.</a:t>
            </a:r>
          </a:p>
          <a:p>
            <a:pPr algn="just">
              <a:buFont typeface="Wingdings" panose="05000000000000000000" pitchFamily="2" charset="2"/>
              <a:buChar char="q"/>
            </a:pPr>
            <a:r>
              <a:rPr lang="mk-MK" sz="1600" b="1" dirty="0"/>
              <a:t>Интерактивни работилници во кои се истакнуваше пријателството и потребата за дружење на сите дечиња, вклучително и децата со посебни потреби</a:t>
            </a:r>
          </a:p>
          <a:p>
            <a:pPr algn="just">
              <a:buFont typeface="Wingdings" panose="05000000000000000000" pitchFamily="2" charset="2"/>
              <a:buChar char="q"/>
            </a:pPr>
            <a:r>
              <a:rPr lang="mk-MK" sz="1600" b="1" dirty="0"/>
              <a:t>Цртање балончиња со пораки за пријателство</a:t>
            </a:r>
          </a:p>
          <a:p>
            <a:pPr algn="just">
              <a:buFont typeface="Wingdings" panose="05000000000000000000" pitchFamily="2" charset="2"/>
              <a:buChar char="q"/>
            </a:pPr>
            <a:r>
              <a:rPr lang="mk-MK" sz="1600" b="1" dirty="0"/>
              <a:t>Разговор и средба со нашите </a:t>
            </a:r>
            <a:r>
              <a:rPr lang="mk-MK" sz="1600" b="1" dirty="0" err="1"/>
              <a:t>инклузирани</a:t>
            </a:r>
            <a:r>
              <a:rPr lang="mk-MK" sz="1600" b="1" dirty="0"/>
              <a:t> ученици со аутизам</a:t>
            </a:r>
          </a:p>
        </p:txBody>
      </p:sp>
      <p:pic>
        <p:nvPicPr>
          <p:cNvPr id="8" name="Picture 7">
            <a:extLst>
              <a:ext uri="{FF2B5EF4-FFF2-40B4-BE49-F238E27FC236}">
                <a16:creationId xmlns:a16="http://schemas.microsoft.com/office/drawing/2014/main" id="{A128EEE5-D21F-4487-9B39-C896AA079E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303" y="1848319"/>
            <a:ext cx="2902180" cy="1638327"/>
          </a:xfrm>
          <a:prstGeom prst="rect">
            <a:avLst/>
          </a:prstGeom>
        </p:spPr>
      </p:pic>
      <p:pic>
        <p:nvPicPr>
          <p:cNvPr id="6" name="Content Placeholder 5">
            <a:extLst>
              <a:ext uri="{FF2B5EF4-FFF2-40B4-BE49-F238E27FC236}">
                <a16:creationId xmlns:a16="http://schemas.microsoft.com/office/drawing/2014/main" id="{AF0B15CE-4288-453C-8DFE-1C6D2F10F408}"/>
              </a:ext>
            </a:extLst>
          </p:cNvPr>
          <p:cNvPicPr>
            <a:picLocks noGrp="1" noChangeAspect="1"/>
          </p:cNvPicPr>
          <p:nvPr>
            <p:ph sz="half" idx="1"/>
          </p:nvPr>
        </p:nvPicPr>
        <p:blipFill rotWithShape="1">
          <a:blip r:embed="rId4" cstate="print">
            <a:extLst>
              <a:ext uri="{28A0092B-C50C-407E-A947-70E740481C1C}">
                <a14:useLocalDpi xmlns:a14="http://schemas.microsoft.com/office/drawing/2010/main" val="0"/>
              </a:ext>
            </a:extLst>
          </a:blip>
          <a:srcRect l="48805" t="30851"/>
          <a:stretch/>
        </p:blipFill>
        <p:spPr>
          <a:xfrm>
            <a:off x="2493665" y="3613380"/>
            <a:ext cx="1948808" cy="1485928"/>
          </a:xfrm>
        </p:spPr>
      </p:pic>
      <p:pic>
        <p:nvPicPr>
          <p:cNvPr id="10" name="Picture 9">
            <a:extLst>
              <a:ext uri="{FF2B5EF4-FFF2-40B4-BE49-F238E27FC236}">
                <a16:creationId xmlns:a16="http://schemas.microsoft.com/office/drawing/2014/main" id="{2AC84CDA-CAE8-4760-9059-C9A3A830A76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4391" t="21921"/>
          <a:stretch/>
        </p:blipFill>
        <p:spPr>
          <a:xfrm>
            <a:off x="2035986" y="1940687"/>
            <a:ext cx="2380707" cy="162850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665" y="1189118"/>
            <a:ext cx="8229600" cy="399957"/>
          </a:xfrm>
        </p:spPr>
        <p:txBody>
          <a:bodyPr/>
          <a:lstStyle/>
          <a:p>
            <a:r>
              <a:rPr lang="mk-MK" sz="2800" b="1" dirty="0">
                <a:solidFill>
                  <a:srgbClr val="1EA40C"/>
                </a:solidFill>
                <a:effectLst>
                  <a:outerShdw blurRad="38100" dist="38100" dir="2700000" algn="tl">
                    <a:srgbClr val="000000">
                      <a:alpha val="43137"/>
                    </a:srgbClr>
                  </a:outerShdw>
                </a:effectLst>
              </a:rPr>
              <a:t>Работилници со ученици од предметна настава</a:t>
            </a:r>
            <a:endParaRPr lang="en-US" sz="2800" b="1" dirty="0">
              <a:solidFill>
                <a:srgbClr val="1EA40C"/>
              </a:solidFill>
              <a:effectLst>
                <a:outerShdw blurRad="38100" dist="38100" dir="2700000" algn="tl">
                  <a:srgbClr val="000000">
                    <a:alpha val="43137"/>
                  </a:srgbClr>
                </a:outerShdw>
              </a:effectLst>
            </a:endParaRPr>
          </a:p>
        </p:txBody>
      </p:sp>
      <p:sp>
        <p:nvSpPr>
          <p:cNvPr id="5" name="Text Placeholder 4"/>
          <p:cNvSpPr>
            <a:spLocks noGrp="1"/>
          </p:cNvSpPr>
          <p:nvPr>
            <p:ph type="body" sz="quarter" idx="3"/>
          </p:nvPr>
        </p:nvSpPr>
        <p:spPr>
          <a:xfrm>
            <a:off x="4571465" y="1811397"/>
            <a:ext cx="4041775" cy="394120"/>
          </a:xfrm>
        </p:spPr>
        <p:txBody>
          <a:bodyPr>
            <a:normAutofit fontScale="62500" lnSpcReduction="20000"/>
          </a:bodyPr>
          <a:lstStyle/>
          <a:p>
            <a:r>
              <a:rPr lang="mk-MK" dirty="0">
                <a:solidFill>
                  <a:srgbClr val="FF0000"/>
                </a:solidFill>
              </a:rPr>
              <a:t>Во соработка со </a:t>
            </a:r>
            <a:r>
              <a:rPr lang="mk-MK" dirty="0" err="1">
                <a:solidFill>
                  <a:srgbClr val="FF0000"/>
                </a:solidFill>
              </a:rPr>
              <a:t>ООУ„Климент</a:t>
            </a:r>
            <a:r>
              <a:rPr lang="mk-MK" dirty="0">
                <a:solidFill>
                  <a:srgbClr val="FF0000"/>
                </a:solidFill>
              </a:rPr>
              <a:t> Охридски“</a:t>
            </a:r>
            <a:endParaRPr lang="en-US" dirty="0">
              <a:solidFill>
                <a:srgbClr val="FF0000"/>
              </a:solidFill>
            </a:endParaRPr>
          </a:p>
        </p:txBody>
      </p:sp>
      <p:sp>
        <p:nvSpPr>
          <p:cNvPr id="6" name="Content Placeholder 5"/>
          <p:cNvSpPr>
            <a:spLocks noGrp="1"/>
          </p:cNvSpPr>
          <p:nvPr>
            <p:ph sz="quarter" idx="4"/>
          </p:nvPr>
        </p:nvSpPr>
        <p:spPr>
          <a:xfrm>
            <a:off x="4718898" y="2337348"/>
            <a:ext cx="4041775" cy="2434155"/>
          </a:xfrm>
        </p:spPr>
        <p:txBody>
          <a:bodyPr>
            <a:normAutofit fontScale="92500" lnSpcReduction="10000"/>
          </a:bodyPr>
          <a:lstStyle/>
          <a:p>
            <a:pPr>
              <a:buFont typeface="Wingdings" panose="05000000000000000000" pitchFamily="2" charset="2"/>
              <a:buChar char="q"/>
            </a:pPr>
            <a:r>
              <a:rPr lang="mk-MK" b="1" dirty="0"/>
              <a:t>Работилници за различности</a:t>
            </a:r>
          </a:p>
          <a:p>
            <a:pPr>
              <a:buFont typeface="Wingdings" panose="05000000000000000000" pitchFamily="2" charset="2"/>
              <a:buChar char="q"/>
            </a:pPr>
            <a:r>
              <a:rPr lang="mk-MK" b="1" dirty="0"/>
              <a:t>Работилница „Лица со посебни потреби“</a:t>
            </a:r>
          </a:p>
          <a:p>
            <a:pPr>
              <a:buFont typeface="Wingdings" panose="05000000000000000000" pitchFamily="2" charset="2"/>
              <a:buChar char="q"/>
            </a:pPr>
            <a:r>
              <a:rPr lang="mk-MK" b="1" dirty="0"/>
              <a:t>Цртање рачиња и пишување пораки за пријателство</a:t>
            </a:r>
          </a:p>
          <a:p>
            <a:pPr>
              <a:buFont typeface="Wingdings" panose="05000000000000000000" pitchFamily="2" charset="2"/>
              <a:buChar char="q"/>
            </a:pPr>
            <a:endParaRPr lang="en-US" dirty="0"/>
          </a:p>
        </p:txBody>
      </p:sp>
      <p:pic>
        <p:nvPicPr>
          <p:cNvPr id="10" name="Picture 9">
            <a:extLst>
              <a:ext uri="{FF2B5EF4-FFF2-40B4-BE49-F238E27FC236}">
                <a16:creationId xmlns:a16="http://schemas.microsoft.com/office/drawing/2014/main" id="{ACE00ACF-770E-4A4A-A615-663FC28057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0400" y="2008457"/>
            <a:ext cx="3179271" cy="1794750"/>
          </a:xfrm>
          <a:prstGeom prst="rect">
            <a:avLst/>
          </a:prstGeom>
        </p:spPr>
      </p:pic>
      <p:pic>
        <p:nvPicPr>
          <p:cNvPr id="12" name="Picture 11">
            <a:extLst>
              <a:ext uri="{FF2B5EF4-FFF2-40B4-BE49-F238E27FC236}">
                <a16:creationId xmlns:a16="http://schemas.microsoft.com/office/drawing/2014/main" id="{29A15EEF-E65A-4446-A5D0-AA2683632D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967" y="3427529"/>
            <a:ext cx="2333836" cy="1317488"/>
          </a:xfrm>
          <a:prstGeom prst="rect">
            <a:avLst/>
          </a:prstGeom>
        </p:spPr>
      </p:pic>
      <p:pic>
        <p:nvPicPr>
          <p:cNvPr id="8" name="Content Placeholder 7">
            <a:extLst>
              <a:ext uri="{FF2B5EF4-FFF2-40B4-BE49-F238E27FC236}">
                <a16:creationId xmlns:a16="http://schemas.microsoft.com/office/drawing/2014/main" id="{60731573-F8C9-4C18-9D84-8D00B2549124}"/>
              </a:ext>
            </a:extLst>
          </p:cNvPr>
          <p:cNvPicPr>
            <a:picLocks noGrp="1" noChangeAspect="1"/>
          </p:cNvPicPr>
          <p:nvPr>
            <p:ph sz="half" idx="2"/>
          </p:nvPr>
        </p:nvPicPr>
        <p:blipFill rotWithShape="1">
          <a:blip r:embed="rId4" cstate="print">
            <a:extLst>
              <a:ext uri="{28A0092B-C50C-407E-A947-70E740481C1C}">
                <a14:useLocalDpi xmlns:a14="http://schemas.microsoft.com/office/drawing/2010/main" val="0"/>
              </a:ext>
            </a:extLst>
          </a:blip>
          <a:srcRect l="8999" t="24000" r="13000" b="20001"/>
          <a:stretch/>
        </p:blipFill>
        <p:spPr>
          <a:xfrm>
            <a:off x="2879212" y="3590973"/>
            <a:ext cx="1839686" cy="9906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F15DC11-797D-4B67-B9DB-56A58D537F3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6547" b="16990"/>
          <a:stretch/>
        </p:blipFill>
        <p:spPr>
          <a:xfrm>
            <a:off x="1627832" y="2261133"/>
            <a:ext cx="2871679" cy="1612496"/>
          </a:xfrm>
          <a:prstGeom prst="rect">
            <a:avLst/>
          </a:prstGeom>
        </p:spPr>
      </p:pic>
      <p:sp>
        <p:nvSpPr>
          <p:cNvPr id="2" name="Title 1">
            <a:extLst>
              <a:ext uri="{FF2B5EF4-FFF2-40B4-BE49-F238E27FC236}">
                <a16:creationId xmlns:a16="http://schemas.microsoft.com/office/drawing/2014/main" id="{1EA98A77-0D5C-426A-8D40-B48DD94CE2B4}"/>
              </a:ext>
            </a:extLst>
          </p:cNvPr>
          <p:cNvSpPr>
            <a:spLocks noGrp="1"/>
          </p:cNvSpPr>
          <p:nvPr>
            <p:ph type="title"/>
          </p:nvPr>
        </p:nvSpPr>
        <p:spPr>
          <a:xfrm>
            <a:off x="440622" y="1269871"/>
            <a:ext cx="8229600" cy="399957"/>
          </a:xfrm>
        </p:spPr>
        <p:txBody>
          <a:bodyPr/>
          <a:lstStyle/>
          <a:p>
            <a:r>
              <a:rPr lang="ru-RU" sz="2800" b="1" dirty="0">
                <a:solidFill>
                  <a:schemeClr val="tx2">
                    <a:lumMod val="75000"/>
                  </a:schemeClr>
                </a:solidFill>
                <a:effectLst>
                  <a:outerShdw blurRad="38100" dist="38100" dir="2700000" algn="tl">
                    <a:srgbClr val="000000">
                      <a:alpha val="43137"/>
                    </a:srgbClr>
                  </a:outerShdw>
                </a:effectLst>
              </a:rPr>
              <a:t>Работилници со ученици од средно образование</a:t>
            </a:r>
            <a:endParaRPr lang="mk-MK" sz="2800" b="1" dirty="0">
              <a:solidFill>
                <a:schemeClr val="tx2">
                  <a:lumMod val="75000"/>
                </a:schemeClr>
              </a:solidFill>
              <a:effectLst>
                <a:outerShdw blurRad="38100" dist="38100" dir="2700000" algn="tl">
                  <a:srgbClr val="000000">
                    <a:alpha val="43137"/>
                  </a:srgbClr>
                </a:outerShdw>
              </a:effectLst>
            </a:endParaRPr>
          </a:p>
        </p:txBody>
      </p:sp>
      <p:sp>
        <p:nvSpPr>
          <p:cNvPr id="5" name="Text Placeholder 4">
            <a:extLst>
              <a:ext uri="{FF2B5EF4-FFF2-40B4-BE49-F238E27FC236}">
                <a16:creationId xmlns:a16="http://schemas.microsoft.com/office/drawing/2014/main" id="{876E957D-9F04-4BF8-8CD1-E17AD0D27391}"/>
              </a:ext>
            </a:extLst>
          </p:cNvPr>
          <p:cNvSpPr>
            <a:spLocks noGrp="1"/>
          </p:cNvSpPr>
          <p:nvPr>
            <p:ph type="body" sz="quarter" idx="3"/>
          </p:nvPr>
        </p:nvSpPr>
        <p:spPr>
          <a:xfrm>
            <a:off x="456664" y="1850421"/>
            <a:ext cx="8229601" cy="361831"/>
          </a:xfrm>
        </p:spPr>
        <p:txBody>
          <a:bodyPr>
            <a:normAutofit fontScale="85000" lnSpcReduction="20000"/>
          </a:bodyPr>
          <a:lstStyle/>
          <a:p>
            <a:r>
              <a:rPr lang="mk-MK" dirty="0">
                <a:solidFill>
                  <a:srgbClr val="FF0000"/>
                </a:solidFill>
              </a:rPr>
              <a:t>Ученици од трета година од гимназијата „Мирче Ацев’ - Прилеп</a:t>
            </a:r>
          </a:p>
        </p:txBody>
      </p:sp>
      <p:sp>
        <p:nvSpPr>
          <p:cNvPr id="6" name="Content Placeholder 5">
            <a:extLst>
              <a:ext uri="{FF2B5EF4-FFF2-40B4-BE49-F238E27FC236}">
                <a16:creationId xmlns:a16="http://schemas.microsoft.com/office/drawing/2014/main" id="{98C2F274-3822-43BB-9EEA-9573BDFDAF47}"/>
              </a:ext>
            </a:extLst>
          </p:cNvPr>
          <p:cNvSpPr>
            <a:spLocks noGrp="1"/>
          </p:cNvSpPr>
          <p:nvPr>
            <p:ph sz="quarter" idx="4"/>
          </p:nvPr>
        </p:nvSpPr>
        <p:spPr>
          <a:xfrm>
            <a:off x="4644490" y="2280458"/>
            <a:ext cx="4041775" cy="2434155"/>
          </a:xfrm>
        </p:spPr>
        <p:txBody>
          <a:bodyPr>
            <a:normAutofit fontScale="70000" lnSpcReduction="20000"/>
          </a:bodyPr>
          <a:lstStyle/>
          <a:p>
            <a:pPr>
              <a:buFont typeface="Wingdings" panose="05000000000000000000" pitchFamily="2" charset="2"/>
              <a:buChar char="q"/>
            </a:pPr>
            <a:r>
              <a:rPr lang="mk-MK" b="1" dirty="0"/>
              <a:t>Запознавање со проектот;</a:t>
            </a:r>
          </a:p>
          <a:p>
            <a:pPr>
              <a:buFont typeface="Wingdings" panose="05000000000000000000" pitchFamily="2" charset="2"/>
              <a:buChar char="q"/>
            </a:pPr>
            <a:r>
              <a:rPr lang="mk-MK" b="1" dirty="0"/>
              <a:t>Искуство со интеракција со лица со попреченост;</a:t>
            </a:r>
          </a:p>
          <a:p>
            <a:pPr>
              <a:buFont typeface="Wingdings" panose="05000000000000000000" pitchFamily="2" charset="2"/>
              <a:buChar char="q"/>
            </a:pPr>
            <a:r>
              <a:rPr lang="mk-MK" b="1" dirty="0"/>
              <a:t>„Што можам јас да направам?“;</a:t>
            </a:r>
          </a:p>
          <a:p>
            <a:pPr>
              <a:buFont typeface="Wingdings" panose="05000000000000000000" pitchFamily="2" charset="2"/>
              <a:buChar char="q"/>
            </a:pPr>
            <a:r>
              <a:rPr lang="mk-MK" b="1" dirty="0"/>
              <a:t>Кратки филмови;</a:t>
            </a:r>
          </a:p>
          <a:p>
            <a:pPr>
              <a:buFont typeface="Wingdings" panose="05000000000000000000" pitchFamily="2" charset="2"/>
              <a:buChar char="q"/>
            </a:pPr>
            <a:r>
              <a:rPr lang="mk-MK" b="1" dirty="0"/>
              <a:t>Ѕиден весник: „Како да ги извадиме лицата со посебни потреби од анонимност“;</a:t>
            </a:r>
          </a:p>
          <a:p>
            <a:pPr>
              <a:buFont typeface="Wingdings" panose="05000000000000000000" pitchFamily="2" charset="2"/>
              <a:buChar char="q"/>
            </a:pPr>
            <a:r>
              <a:rPr lang="mk-MK" b="1" dirty="0"/>
              <a:t>Правата на лицата со посебни потреби.</a:t>
            </a:r>
          </a:p>
          <a:p>
            <a:pPr>
              <a:buFont typeface="Wingdings" panose="05000000000000000000" pitchFamily="2" charset="2"/>
              <a:buChar char="q"/>
            </a:pPr>
            <a:endParaRPr lang="mk-MK" dirty="0"/>
          </a:p>
        </p:txBody>
      </p:sp>
      <p:pic>
        <p:nvPicPr>
          <p:cNvPr id="10" name="Picture 9">
            <a:extLst>
              <a:ext uri="{FF2B5EF4-FFF2-40B4-BE49-F238E27FC236}">
                <a16:creationId xmlns:a16="http://schemas.microsoft.com/office/drawing/2014/main" id="{31204124-612A-44BE-A277-9250D2AAB5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212252"/>
            <a:ext cx="3277569" cy="1850240"/>
          </a:xfrm>
          <a:prstGeom prst="rect">
            <a:avLst/>
          </a:prstGeom>
        </p:spPr>
      </p:pic>
      <p:pic>
        <p:nvPicPr>
          <p:cNvPr id="8" name="Content Placeholder 7">
            <a:extLst>
              <a:ext uri="{FF2B5EF4-FFF2-40B4-BE49-F238E27FC236}">
                <a16:creationId xmlns:a16="http://schemas.microsoft.com/office/drawing/2014/main" id="{04FEBB1A-881C-4BC3-8503-99B750C6CEFA}"/>
              </a:ext>
            </a:extLst>
          </p:cNvPr>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2733411" y="3754417"/>
            <a:ext cx="1850085" cy="1044403"/>
          </a:xfrm>
        </p:spPr>
      </p:pic>
      <p:pic>
        <p:nvPicPr>
          <p:cNvPr id="12" name="Picture 11">
            <a:extLst>
              <a:ext uri="{FF2B5EF4-FFF2-40B4-BE49-F238E27FC236}">
                <a16:creationId xmlns:a16="http://schemas.microsoft.com/office/drawing/2014/main" id="{02D72877-42DA-478C-8068-755BF3E5A9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2981" y="3666863"/>
            <a:ext cx="1856014" cy="1047750"/>
          </a:xfrm>
          <a:prstGeom prst="rect">
            <a:avLst/>
          </a:prstGeom>
        </p:spPr>
      </p:pic>
    </p:spTree>
    <p:extLst>
      <p:ext uri="{BB962C8B-B14F-4D97-AF65-F5344CB8AC3E}">
        <p14:creationId xmlns:p14="http://schemas.microsoft.com/office/powerpoint/2010/main" val="472067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4F10367-41FE-4F77-8841-6D3DA01070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02310" y="3861526"/>
            <a:ext cx="1685111" cy="1123407"/>
          </a:xfrm>
          <a:prstGeom prst="rect">
            <a:avLst/>
          </a:prstGeom>
        </p:spPr>
      </p:pic>
      <p:sp>
        <p:nvSpPr>
          <p:cNvPr id="2" name="Title 1">
            <a:extLst>
              <a:ext uri="{FF2B5EF4-FFF2-40B4-BE49-F238E27FC236}">
                <a16:creationId xmlns:a16="http://schemas.microsoft.com/office/drawing/2014/main" id="{01027FED-FC53-4F3C-99E4-C9A83F2299D7}"/>
              </a:ext>
            </a:extLst>
          </p:cNvPr>
          <p:cNvSpPr>
            <a:spLocks noGrp="1"/>
          </p:cNvSpPr>
          <p:nvPr>
            <p:ph type="title"/>
          </p:nvPr>
        </p:nvSpPr>
        <p:spPr>
          <a:xfrm>
            <a:off x="838200" y="1204286"/>
            <a:ext cx="8229600" cy="571566"/>
          </a:xfrm>
        </p:spPr>
        <p:txBody>
          <a:bodyPr/>
          <a:lstStyle/>
          <a:p>
            <a:r>
              <a:rPr lang="mk-MK" sz="3600" b="1" dirty="0">
                <a:solidFill>
                  <a:srgbClr val="FF0000"/>
                </a:solidFill>
                <a:effectLst>
                  <a:outerShdw blurRad="38100" dist="38100" dir="2700000" algn="tl">
                    <a:srgbClr val="000000">
                      <a:alpha val="43137"/>
                    </a:srgbClr>
                  </a:outerShdw>
                </a:effectLst>
              </a:rPr>
              <a:t>Обука на наставници</a:t>
            </a:r>
            <a:endParaRPr lang="mk-MK" b="1" dirty="0">
              <a:solidFill>
                <a:srgbClr val="FF0000"/>
              </a:solidFill>
              <a:effectLst>
                <a:outerShdw blurRad="38100" dist="38100" dir="2700000" algn="tl">
                  <a:srgbClr val="000000">
                    <a:alpha val="43137"/>
                  </a:srgbClr>
                </a:outerShdw>
              </a:effectLst>
            </a:endParaRPr>
          </a:p>
        </p:txBody>
      </p:sp>
      <p:pic>
        <p:nvPicPr>
          <p:cNvPr id="6" name="Content Placeholder 5">
            <a:extLst>
              <a:ext uri="{FF2B5EF4-FFF2-40B4-BE49-F238E27FC236}">
                <a16:creationId xmlns:a16="http://schemas.microsoft.com/office/drawing/2014/main" id="{7D0E03E3-A31F-4ECF-B646-68203399381F}"/>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228600" y="783501"/>
            <a:ext cx="2124374" cy="1417509"/>
          </a:xfrm>
        </p:spPr>
      </p:pic>
      <p:sp>
        <p:nvSpPr>
          <p:cNvPr id="4" name="Content Placeholder 3">
            <a:extLst>
              <a:ext uri="{FF2B5EF4-FFF2-40B4-BE49-F238E27FC236}">
                <a16:creationId xmlns:a16="http://schemas.microsoft.com/office/drawing/2014/main" id="{773BA43B-778F-49AF-BB60-ACF0BD983440}"/>
              </a:ext>
            </a:extLst>
          </p:cNvPr>
          <p:cNvSpPr>
            <a:spLocks noGrp="1"/>
          </p:cNvSpPr>
          <p:nvPr>
            <p:ph sz="half" idx="2"/>
          </p:nvPr>
        </p:nvSpPr>
        <p:spPr>
          <a:xfrm>
            <a:off x="4693861" y="1950653"/>
            <a:ext cx="4038600" cy="2833991"/>
          </a:xfrm>
        </p:spPr>
        <p:txBody>
          <a:bodyPr>
            <a:normAutofit fontScale="70000" lnSpcReduction="20000"/>
          </a:bodyPr>
          <a:lstStyle/>
          <a:p>
            <a:pPr>
              <a:buFont typeface="Wingdings" panose="05000000000000000000" pitchFamily="2" charset="2"/>
              <a:buChar char="q"/>
            </a:pPr>
            <a:r>
              <a:rPr lang="mk-MK" b="1" dirty="0"/>
              <a:t>Споделување искуства во училница со ученици со посебни образовни потреби</a:t>
            </a:r>
          </a:p>
          <a:p>
            <a:pPr>
              <a:buFont typeface="Wingdings" panose="05000000000000000000" pitchFamily="2" charset="2"/>
              <a:buChar char="q"/>
            </a:pPr>
            <a:r>
              <a:rPr lang="mk-MK" b="1" dirty="0"/>
              <a:t>Гледање видеа за сензибилизација</a:t>
            </a:r>
          </a:p>
          <a:p>
            <a:pPr>
              <a:buFont typeface="Wingdings" panose="05000000000000000000" pitchFamily="2" charset="2"/>
              <a:buChar char="q"/>
            </a:pPr>
            <a:r>
              <a:rPr lang="mk-MK" b="1" dirty="0"/>
              <a:t>Адаптирање наставни единици за </a:t>
            </a:r>
            <a:r>
              <a:rPr lang="mk-MK" b="1" dirty="0" err="1"/>
              <a:t>инклузирани</a:t>
            </a:r>
            <a:r>
              <a:rPr lang="mk-MK" b="1" dirty="0"/>
              <a:t> ученици</a:t>
            </a:r>
          </a:p>
          <a:p>
            <a:pPr>
              <a:buFont typeface="Wingdings" panose="05000000000000000000" pitchFamily="2" charset="2"/>
              <a:buChar char="q"/>
            </a:pPr>
            <a:r>
              <a:rPr lang="mk-MK" b="1" dirty="0"/>
              <a:t>Совети и насоки за подобра инклузија во училница.</a:t>
            </a:r>
          </a:p>
        </p:txBody>
      </p:sp>
      <p:pic>
        <p:nvPicPr>
          <p:cNvPr id="8" name="Picture 7">
            <a:extLst>
              <a:ext uri="{FF2B5EF4-FFF2-40B4-BE49-F238E27FC236}">
                <a16:creationId xmlns:a16="http://schemas.microsoft.com/office/drawing/2014/main" id="{D221F981-BFEE-4603-B8B9-F301DDCF4F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14377" y="3580674"/>
            <a:ext cx="2559825" cy="1706550"/>
          </a:xfrm>
          <a:prstGeom prst="rect">
            <a:avLst/>
          </a:prstGeom>
        </p:spPr>
      </p:pic>
      <p:pic>
        <p:nvPicPr>
          <p:cNvPr id="10" name="Picture 9">
            <a:extLst>
              <a:ext uri="{FF2B5EF4-FFF2-40B4-BE49-F238E27FC236}">
                <a16:creationId xmlns:a16="http://schemas.microsoft.com/office/drawing/2014/main" id="{832848B5-7925-44FB-9322-E07ADB987C0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12175" y="2229656"/>
            <a:ext cx="2559825" cy="1706550"/>
          </a:xfrm>
          <a:prstGeom prst="rect">
            <a:avLst/>
          </a:prstGeom>
        </p:spPr>
      </p:pic>
      <p:pic>
        <p:nvPicPr>
          <p:cNvPr id="12" name="Picture 11">
            <a:extLst>
              <a:ext uri="{FF2B5EF4-FFF2-40B4-BE49-F238E27FC236}">
                <a16:creationId xmlns:a16="http://schemas.microsoft.com/office/drawing/2014/main" id="{8E8B309C-D704-430B-8B20-8BA821619A6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200" y="2030400"/>
            <a:ext cx="2559825" cy="1706550"/>
          </a:xfrm>
          <a:prstGeom prst="rect">
            <a:avLst/>
          </a:prstGeom>
        </p:spPr>
      </p:pic>
    </p:spTree>
    <p:extLst>
      <p:ext uri="{BB962C8B-B14F-4D97-AF65-F5344CB8AC3E}">
        <p14:creationId xmlns:p14="http://schemas.microsoft.com/office/powerpoint/2010/main" val="1514760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2D905-9C8D-49D9-A8D6-269F7A1C05C2}"/>
              </a:ext>
            </a:extLst>
          </p:cNvPr>
          <p:cNvSpPr>
            <a:spLocks noGrp="1"/>
          </p:cNvSpPr>
          <p:nvPr>
            <p:ph type="title"/>
          </p:nvPr>
        </p:nvSpPr>
        <p:spPr>
          <a:xfrm>
            <a:off x="381000" y="1276350"/>
            <a:ext cx="8515893" cy="571367"/>
          </a:xfrm>
        </p:spPr>
        <p:txBody>
          <a:bodyPr/>
          <a:lstStyle/>
          <a:p>
            <a:pPr algn="l"/>
            <a:r>
              <a:rPr lang="mk-MK" sz="2000" b="1" dirty="0">
                <a:solidFill>
                  <a:srgbClr val="FF0000"/>
                </a:solidFill>
              </a:rPr>
              <a:t>Консултативни средби со Инклузивниот тим од ООУ „Климент Охридски“</a:t>
            </a:r>
            <a:br>
              <a:rPr lang="mk-MK" sz="2000" b="1" dirty="0">
                <a:solidFill>
                  <a:srgbClr val="FF0000"/>
                </a:solidFill>
              </a:rPr>
            </a:br>
            <a:endParaRPr lang="mk-MK" sz="2000" b="1" dirty="0">
              <a:solidFill>
                <a:srgbClr val="FF0000"/>
              </a:solidFill>
            </a:endParaRPr>
          </a:p>
        </p:txBody>
      </p:sp>
      <p:pic>
        <p:nvPicPr>
          <p:cNvPr id="6" name="Content Placeholder 5">
            <a:extLst>
              <a:ext uri="{FF2B5EF4-FFF2-40B4-BE49-F238E27FC236}">
                <a16:creationId xmlns:a16="http://schemas.microsoft.com/office/drawing/2014/main" id="{6D055042-4246-4067-B080-401A4BBB00EB}"/>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33400" y="1962150"/>
            <a:ext cx="4038600" cy="2279600"/>
          </a:xfrm>
        </p:spPr>
      </p:pic>
      <p:sp>
        <p:nvSpPr>
          <p:cNvPr id="4" name="Content Placeholder 3">
            <a:extLst>
              <a:ext uri="{FF2B5EF4-FFF2-40B4-BE49-F238E27FC236}">
                <a16:creationId xmlns:a16="http://schemas.microsoft.com/office/drawing/2014/main" id="{E6314F4D-8F5B-4507-A3B0-7811B0D0BBAD}"/>
              </a:ext>
            </a:extLst>
          </p:cNvPr>
          <p:cNvSpPr>
            <a:spLocks noGrp="1"/>
          </p:cNvSpPr>
          <p:nvPr>
            <p:ph sz="half" idx="2"/>
          </p:nvPr>
        </p:nvSpPr>
        <p:spPr>
          <a:xfrm>
            <a:off x="4724400" y="1836688"/>
            <a:ext cx="4038600" cy="2833991"/>
          </a:xfrm>
        </p:spPr>
        <p:txBody>
          <a:bodyPr/>
          <a:lstStyle/>
          <a:p>
            <a:pPr>
              <a:buFont typeface="Wingdings" panose="05000000000000000000" pitchFamily="2" charset="2"/>
              <a:buChar char="q"/>
            </a:pPr>
            <a:r>
              <a:rPr lang="mk-MK" dirty="0"/>
              <a:t>Совети, насоки и поддршка </a:t>
            </a:r>
          </a:p>
          <a:p>
            <a:pPr>
              <a:buFont typeface="Wingdings" panose="05000000000000000000" pitchFamily="2" charset="2"/>
              <a:buChar char="q"/>
            </a:pPr>
            <a:r>
              <a:rPr lang="mk-MK" dirty="0"/>
              <a:t>Вклученост во активности</a:t>
            </a:r>
          </a:p>
          <a:p>
            <a:pPr>
              <a:buFont typeface="Wingdings" panose="05000000000000000000" pitchFamily="2" charset="2"/>
              <a:buChar char="q"/>
            </a:pPr>
            <a:r>
              <a:rPr lang="mk-MK" dirty="0"/>
              <a:t>Поттик за подобра инклузија</a:t>
            </a:r>
          </a:p>
        </p:txBody>
      </p:sp>
    </p:spTree>
    <p:extLst>
      <p:ext uri="{BB962C8B-B14F-4D97-AF65-F5344CB8AC3E}">
        <p14:creationId xmlns:p14="http://schemas.microsoft.com/office/powerpoint/2010/main" val="779333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D28C0-4085-4531-BA31-608F3C631163}"/>
              </a:ext>
            </a:extLst>
          </p:cNvPr>
          <p:cNvSpPr>
            <a:spLocks noGrp="1"/>
          </p:cNvSpPr>
          <p:nvPr>
            <p:ph type="title"/>
          </p:nvPr>
        </p:nvSpPr>
        <p:spPr>
          <a:xfrm>
            <a:off x="399507" y="1276350"/>
            <a:ext cx="8229600" cy="609600"/>
          </a:xfrm>
        </p:spPr>
        <p:txBody>
          <a:bodyPr/>
          <a:lstStyle/>
          <a:p>
            <a:r>
              <a:rPr lang="mk-MK" sz="2400" b="1" dirty="0">
                <a:solidFill>
                  <a:srgbClr val="FF0000"/>
                </a:solidFill>
              </a:rPr>
              <a:t>Кампања за 2 Април – Светски ден на лицата со аутизам</a:t>
            </a:r>
            <a:r>
              <a:rPr lang="mk-MK" sz="3600" dirty="0"/>
              <a:t>.</a:t>
            </a:r>
            <a:br>
              <a:rPr lang="mk-MK" sz="3600" dirty="0"/>
            </a:br>
            <a:endParaRPr lang="mk-MK" dirty="0"/>
          </a:p>
        </p:txBody>
      </p:sp>
      <p:pic>
        <p:nvPicPr>
          <p:cNvPr id="6" name="Content Placeholder 5">
            <a:extLst>
              <a:ext uri="{FF2B5EF4-FFF2-40B4-BE49-F238E27FC236}">
                <a16:creationId xmlns:a16="http://schemas.microsoft.com/office/drawing/2014/main" id="{C11A5BBD-A185-4A79-8AFF-3B4F3A534B22}"/>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828800" y="680044"/>
            <a:ext cx="1219200" cy="812293"/>
          </a:xfrm>
        </p:spPr>
      </p:pic>
      <p:sp>
        <p:nvSpPr>
          <p:cNvPr id="4" name="Content Placeholder 3">
            <a:extLst>
              <a:ext uri="{FF2B5EF4-FFF2-40B4-BE49-F238E27FC236}">
                <a16:creationId xmlns:a16="http://schemas.microsoft.com/office/drawing/2014/main" id="{04274EDA-FE55-4A87-8A57-AC859E3F4829}"/>
              </a:ext>
            </a:extLst>
          </p:cNvPr>
          <p:cNvSpPr>
            <a:spLocks noGrp="1"/>
          </p:cNvSpPr>
          <p:nvPr>
            <p:ph sz="half" idx="2"/>
          </p:nvPr>
        </p:nvSpPr>
        <p:spPr>
          <a:xfrm>
            <a:off x="4729915" y="1885950"/>
            <a:ext cx="4038600" cy="2986497"/>
          </a:xfrm>
        </p:spPr>
        <p:txBody>
          <a:bodyPr>
            <a:normAutofit fontScale="92500" lnSpcReduction="20000"/>
          </a:bodyPr>
          <a:lstStyle/>
          <a:p>
            <a:pPr>
              <a:buFont typeface="Wingdings" panose="05000000000000000000" pitchFamily="2" charset="2"/>
              <a:buChar char="q"/>
            </a:pPr>
            <a:r>
              <a:rPr lang="mk-MK" sz="2000" b="1" dirty="0"/>
              <a:t>Работилници со ученици</a:t>
            </a:r>
          </a:p>
          <a:p>
            <a:pPr>
              <a:buFont typeface="Wingdings" panose="05000000000000000000" pitchFamily="2" charset="2"/>
              <a:buChar char="q"/>
            </a:pPr>
            <a:r>
              <a:rPr lang="mk-MK" sz="2000" b="1" dirty="0"/>
              <a:t>Изработки со симболите на аутизмот: сини балони, сложувалки, рачиња...</a:t>
            </a:r>
          </a:p>
          <a:p>
            <a:pPr>
              <a:buFont typeface="Wingdings" panose="05000000000000000000" pitchFamily="2" charset="2"/>
              <a:buChar char="q"/>
            </a:pPr>
            <a:r>
              <a:rPr lang="mk-MK" sz="2000" b="1" dirty="0"/>
              <a:t>Изложба на </a:t>
            </a:r>
            <a:r>
              <a:rPr lang="mk-MK" sz="2000" b="1" dirty="0" err="1"/>
              <a:t>изработките</a:t>
            </a:r>
            <a:endParaRPr lang="mk-MK" sz="2000" b="1" dirty="0"/>
          </a:p>
          <a:p>
            <a:pPr>
              <a:buFont typeface="Wingdings" panose="05000000000000000000" pitchFamily="2" charset="2"/>
              <a:buChar char="q"/>
            </a:pPr>
            <a:r>
              <a:rPr lang="mk-MK" sz="2000" b="1" dirty="0"/>
              <a:t>Изјави во локални медиуми и портали</a:t>
            </a:r>
          </a:p>
          <a:p>
            <a:pPr>
              <a:buFont typeface="Wingdings" panose="05000000000000000000" pitchFamily="2" charset="2"/>
              <a:buChar char="q"/>
            </a:pPr>
            <a:r>
              <a:rPr lang="mk-MK" sz="2000" b="1" dirty="0"/>
              <a:t>Јавен настан поддржан од Локалната самоуправа: редење сложувалка и пуштање на 100 хелиумски балони.</a:t>
            </a:r>
          </a:p>
        </p:txBody>
      </p:sp>
      <p:pic>
        <p:nvPicPr>
          <p:cNvPr id="12" name="Picture 11">
            <a:extLst>
              <a:ext uri="{FF2B5EF4-FFF2-40B4-BE49-F238E27FC236}">
                <a16:creationId xmlns:a16="http://schemas.microsoft.com/office/drawing/2014/main" id="{38162E97-8D40-4FB0-A5F6-B361ECDA4A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1800" y="1844014"/>
            <a:ext cx="1299784" cy="865982"/>
          </a:xfrm>
          <a:prstGeom prst="rect">
            <a:avLst/>
          </a:prstGeom>
        </p:spPr>
      </p:pic>
      <p:pic>
        <p:nvPicPr>
          <p:cNvPr id="14" name="Picture 13">
            <a:extLst>
              <a:ext uri="{FF2B5EF4-FFF2-40B4-BE49-F238E27FC236}">
                <a16:creationId xmlns:a16="http://schemas.microsoft.com/office/drawing/2014/main" id="{75D8EEE1-5C3B-41C5-B924-499052F930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3094" y="3205346"/>
            <a:ext cx="3022071" cy="1706008"/>
          </a:xfrm>
          <a:prstGeom prst="rect">
            <a:avLst/>
          </a:prstGeom>
        </p:spPr>
      </p:pic>
      <p:pic>
        <p:nvPicPr>
          <p:cNvPr id="16" name="Picture 15">
            <a:extLst>
              <a:ext uri="{FF2B5EF4-FFF2-40B4-BE49-F238E27FC236}">
                <a16:creationId xmlns:a16="http://schemas.microsoft.com/office/drawing/2014/main" id="{572D190F-7AB8-4E9A-972F-4DDF7F7525E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323" y="2995196"/>
            <a:ext cx="3022071" cy="1706008"/>
          </a:xfrm>
          <a:prstGeom prst="rect">
            <a:avLst/>
          </a:prstGeom>
        </p:spPr>
      </p:pic>
      <p:pic>
        <p:nvPicPr>
          <p:cNvPr id="18" name="Picture 17">
            <a:extLst>
              <a:ext uri="{FF2B5EF4-FFF2-40B4-BE49-F238E27FC236}">
                <a16:creationId xmlns:a16="http://schemas.microsoft.com/office/drawing/2014/main" id="{A01AF33E-5740-404C-879F-59244681BA3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1991" y="1911016"/>
            <a:ext cx="2248410" cy="1269264"/>
          </a:xfrm>
          <a:prstGeom prst="rect">
            <a:avLst/>
          </a:prstGeom>
        </p:spPr>
      </p:pic>
      <p:pic>
        <p:nvPicPr>
          <p:cNvPr id="10" name="Picture 9">
            <a:extLst>
              <a:ext uri="{FF2B5EF4-FFF2-40B4-BE49-F238E27FC236}">
                <a16:creationId xmlns:a16="http://schemas.microsoft.com/office/drawing/2014/main" id="{C48F19F9-DCF1-4CCA-83C4-476C46422D4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12041" y="2752745"/>
            <a:ext cx="1324042" cy="882144"/>
          </a:xfrm>
          <a:prstGeom prst="rect">
            <a:avLst/>
          </a:prstGeom>
        </p:spPr>
      </p:pic>
      <p:pic>
        <p:nvPicPr>
          <p:cNvPr id="8" name="Picture 7">
            <a:extLst>
              <a:ext uri="{FF2B5EF4-FFF2-40B4-BE49-F238E27FC236}">
                <a16:creationId xmlns:a16="http://schemas.microsoft.com/office/drawing/2014/main" id="{623F8655-97ED-41FB-9ECC-78C687FB263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9906" y="1979772"/>
            <a:ext cx="1420889" cy="946668"/>
          </a:xfrm>
          <a:prstGeom prst="rect">
            <a:avLst/>
          </a:prstGeom>
        </p:spPr>
      </p:pic>
    </p:spTree>
    <p:extLst>
      <p:ext uri="{BB962C8B-B14F-4D97-AF65-F5344CB8AC3E}">
        <p14:creationId xmlns:p14="http://schemas.microsoft.com/office/powerpoint/2010/main" val="3620047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51D1C-DEFE-43A6-A703-905C4271EDAB}"/>
              </a:ext>
            </a:extLst>
          </p:cNvPr>
          <p:cNvSpPr>
            <a:spLocks noGrp="1"/>
          </p:cNvSpPr>
          <p:nvPr>
            <p:ph type="title"/>
          </p:nvPr>
        </p:nvSpPr>
        <p:spPr>
          <a:xfrm>
            <a:off x="456665" y="1276350"/>
            <a:ext cx="8229600" cy="399957"/>
          </a:xfrm>
        </p:spPr>
        <p:txBody>
          <a:bodyPr/>
          <a:lstStyle/>
          <a:p>
            <a:r>
              <a:rPr lang="mk-MK" sz="2400" b="1" dirty="0">
                <a:solidFill>
                  <a:srgbClr val="FF0000"/>
                </a:solidFill>
                <a:effectLst>
                  <a:outerShdw blurRad="38100" dist="38100" dir="2700000" algn="tl">
                    <a:srgbClr val="000000">
                      <a:alpha val="43137"/>
                    </a:srgbClr>
                  </a:outerShdw>
                </a:effectLst>
              </a:rPr>
              <a:t>Учество во радио-емисија „Жешко столче“ – Радио „Пела“</a:t>
            </a:r>
            <a:br>
              <a:rPr lang="mk-MK" sz="3200" dirty="0"/>
            </a:br>
            <a:endParaRPr lang="mk-MK" dirty="0"/>
          </a:p>
        </p:txBody>
      </p:sp>
      <p:pic>
        <p:nvPicPr>
          <p:cNvPr id="8" name="Content Placeholder 7">
            <a:extLst>
              <a:ext uri="{FF2B5EF4-FFF2-40B4-BE49-F238E27FC236}">
                <a16:creationId xmlns:a16="http://schemas.microsoft.com/office/drawing/2014/main" id="{A09C055D-B975-40FC-8B8E-7E79E610E9F1}"/>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86698" y="2114550"/>
            <a:ext cx="4310154" cy="2433151"/>
          </a:xfrm>
        </p:spPr>
      </p:pic>
      <p:sp>
        <p:nvSpPr>
          <p:cNvPr id="6" name="Content Placeholder 5">
            <a:extLst>
              <a:ext uri="{FF2B5EF4-FFF2-40B4-BE49-F238E27FC236}">
                <a16:creationId xmlns:a16="http://schemas.microsoft.com/office/drawing/2014/main" id="{8FE70D05-B2F3-471B-A714-A343B21A3324}"/>
              </a:ext>
            </a:extLst>
          </p:cNvPr>
          <p:cNvSpPr>
            <a:spLocks noGrp="1"/>
          </p:cNvSpPr>
          <p:nvPr>
            <p:ph sz="quarter" idx="4"/>
          </p:nvPr>
        </p:nvSpPr>
        <p:spPr>
          <a:xfrm>
            <a:off x="4721225" y="1902652"/>
            <a:ext cx="4041775" cy="2856945"/>
          </a:xfrm>
        </p:spPr>
        <p:txBody>
          <a:bodyPr/>
          <a:lstStyle/>
          <a:p>
            <a:pPr>
              <a:buFont typeface="Wingdings" panose="05000000000000000000" pitchFamily="2" charset="2"/>
              <a:buChar char="q"/>
            </a:pPr>
            <a:r>
              <a:rPr lang="mk-MK" dirty="0"/>
              <a:t>Разговор за активностите кои беа реализирани</a:t>
            </a:r>
          </a:p>
          <a:p>
            <a:pPr>
              <a:buFont typeface="Wingdings" panose="05000000000000000000" pitchFamily="2" charset="2"/>
              <a:buChar char="q"/>
            </a:pPr>
            <a:r>
              <a:rPr lang="mk-MK" dirty="0"/>
              <a:t>Анализа на процесот на инклузија во училиштата</a:t>
            </a:r>
          </a:p>
          <a:p>
            <a:pPr>
              <a:buFont typeface="Wingdings" panose="05000000000000000000" pitchFamily="2" charset="2"/>
              <a:buChar char="q"/>
            </a:pPr>
            <a:r>
              <a:rPr lang="mk-MK" dirty="0"/>
              <a:t>Дискусија за реалната состојба</a:t>
            </a:r>
          </a:p>
        </p:txBody>
      </p:sp>
    </p:spTree>
    <p:extLst>
      <p:ext uri="{BB962C8B-B14F-4D97-AF65-F5344CB8AC3E}">
        <p14:creationId xmlns:p14="http://schemas.microsoft.com/office/powerpoint/2010/main" val="4000092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3DAB5-4565-4587-BC73-E834CAA588CA}"/>
              </a:ext>
            </a:extLst>
          </p:cNvPr>
          <p:cNvSpPr>
            <a:spLocks noGrp="1"/>
          </p:cNvSpPr>
          <p:nvPr>
            <p:ph type="title"/>
          </p:nvPr>
        </p:nvSpPr>
        <p:spPr>
          <a:xfrm>
            <a:off x="533400" y="2190750"/>
            <a:ext cx="8229600" cy="933145"/>
          </a:xfrm>
        </p:spPr>
        <p:txBody>
          <a:bodyPr/>
          <a:lstStyle/>
          <a:p>
            <a:r>
              <a:rPr lang="mk-MK" dirty="0">
                <a:solidFill>
                  <a:srgbClr val="FF0000"/>
                </a:solidFill>
              </a:rPr>
              <a:t>Ви благодарам за вниманието!</a:t>
            </a:r>
          </a:p>
        </p:txBody>
      </p:sp>
    </p:spTree>
    <p:extLst>
      <p:ext uri="{BB962C8B-B14F-4D97-AF65-F5344CB8AC3E}">
        <p14:creationId xmlns:p14="http://schemas.microsoft.com/office/powerpoint/2010/main" val="32635572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593</TotalTime>
  <Words>520</Words>
  <Application>Microsoft Office PowerPoint</Application>
  <PresentationFormat>On-screen Show (16:9)</PresentationFormat>
  <Paragraphs>60</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Courier New</vt:lpstr>
      <vt:lpstr>Wingdings</vt:lpstr>
      <vt:lpstr>Office Theme</vt:lpstr>
      <vt:lpstr>„И ние сме тука“</vt:lpstr>
      <vt:lpstr>Активности:</vt:lpstr>
      <vt:lpstr>Работилници со дечиња од предучилишна возраст возраст</vt:lpstr>
      <vt:lpstr>Работилници со ученици од одделенска настава</vt:lpstr>
      <vt:lpstr>Работилници со ученици од предметна настава</vt:lpstr>
      <vt:lpstr>Работилници со ученици од средно образование</vt:lpstr>
      <vt:lpstr>Обука на наставници</vt:lpstr>
      <vt:lpstr>Консултативни средби со Инклузивниот тим од ООУ „Климент Охридски“ </vt:lpstr>
      <vt:lpstr>Кампања за 2 Април – Светски ден на лицата со аутизам. </vt:lpstr>
      <vt:lpstr>Учество во радио-емисија „Жешко столче“ – Радио „Пела“ </vt:lpstr>
      <vt:lpstr>Ви благодарам за вниманието!</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Darko Taleski</dc:creator>
  <cp:lastModifiedBy>Julijana Taleska</cp:lastModifiedBy>
  <cp:revision>45</cp:revision>
  <dcterms:created xsi:type="dcterms:W3CDTF">2006-08-16T00:00:00Z</dcterms:created>
  <dcterms:modified xsi:type="dcterms:W3CDTF">2019-05-09T14:21:15Z</dcterms:modified>
</cp:coreProperties>
</file>